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7"/>
  </p:notesMasterIdLst>
  <p:handoutMasterIdLst>
    <p:handoutMasterId r:id="rId28"/>
  </p:handoutMasterIdLst>
  <p:sldIdLst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8" r:id="rId24"/>
    <p:sldId id="317" r:id="rId25"/>
    <p:sldId id="293" r:id="rId2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130"/>
    <a:srgbClr val="BE551A"/>
    <a:srgbClr val="FBFCFC"/>
    <a:srgbClr val="FFFFFF"/>
    <a:srgbClr val="F5F5F5"/>
    <a:srgbClr val="FBFBFB"/>
    <a:srgbClr val="2E3D92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20/10/2025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20/10/2025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F7BB123-468B-4913-B958-11AC835AE481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4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Percorso riabilitativo – paziente fragile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2499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Terapia antibiotica, antitrombotica, profilassi calcolosi colecistica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490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20/10/2025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6F0CA-3704-D319-D4DA-ED50DDBE0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85" y="750640"/>
            <a:ext cx="5648325" cy="3227514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RACCOMANDAZIONI NUTRIZIONALI </a:t>
            </a:r>
            <a:br>
              <a:rPr lang="it-IT" sz="3600" dirty="0"/>
            </a:br>
            <a:r>
              <a:rPr lang="it-IT" sz="3600" dirty="0"/>
              <a:t>IN </a:t>
            </a:r>
            <a:br>
              <a:rPr lang="it-IT" sz="3600" dirty="0"/>
            </a:br>
            <a:r>
              <a:rPr lang="it-IT" sz="3600" dirty="0"/>
              <a:t>CHIRURGIA BARIATRICA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6895C6-9144-DF65-1044-04A05069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371" y="4508500"/>
            <a:ext cx="5188354" cy="1933244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it-IT" sz="7200" b="1" dirty="0">
                <a:solidFill>
                  <a:srgbClr val="E79130"/>
                </a:solidFill>
              </a:rPr>
              <a:t>Maria grazia </a:t>
            </a:r>
            <a:r>
              <a:rPr lang="it-IT" sz="7200" b="1" dirty="0" err="1">
                <a:solidFill>
                  <a:srgbClr val="E79130"/>
                </a:solidFill>
              </a:rPr>
              <a:t>carbonelli</a:t>
            </a:r>
            <a:endParaRPr lang="it-IT" sz="7200" b="1" dirty="0">
              <a:solidFill>
                <a:srgbClr val="E79130"/>
              </a:solidFill>
            </a:endParaRPr>
          </a:p>
          <a:p>
            <a:pPr algn="ctr"/>
            <a:r>
              <a:rPr lang="it-IT" sz="3500" b="1" dirty="0">
                <a:solidFill>
                  <a:srgbClr val="E79130"/>
                </a:solidFill>
              </a:rPr>
              <a:t>Consigliere Fondazione </a:t>
            </a:r>
            <a:r>
              <a:rPr lang="it-IT" sz="3500" b="1" dirty="0" err="1">
                <a:solidFill>
                  <a:srgbClr val="E79130"/>
                </a:solidFill>
              </a:rPr>
              <a:t>Sicob</a:t>
            </a:r>
            <a:endParaRPr lang="it-IT" sz="3500" b="1" dirty="0">
              <a:solidFill>
                <a:srgbClr val="E79130"/>
              </a:solidFill>
            </a:endParaRPr>
          </a:p>
          <a:p>
            <a:pPr algn="ctr"/>
            <a:r>
              <a:rPr lang="it-IT" sz="3500" b="1" dirty="0">
                <a:solidFill>
                  <a:srgbClr val="E79130"/>
                </a:solidFill>
              </a:rPr>
              <a:t>Vice segretario ADI </a:t>
            </a:r>
          </a:p>
          <a:p>
            <a:pPr algn="ctr"/>
            <a:r>
              <a:rPr lang="it-IT" sz="3500" cap="none" dirty="0">
                <a:solidFill>
                  <a:srgbClr val="E79130"/>
                </a:solidFill>
              </a:rPr>
              <a:t>Dir. UO Dietologia e Nutrizione Clinica</a:t>
            </a:r>
          </a:p>
          <a:p>
            <a:pPr algn="ctr"/>
            <a:r>
              <a:rPr lang="it-IT" sz="3500" cap="none" dirty="0">
                <a:solidFill>
                  <a:srgbClr val="E79130"/>
                </a:solidFill>
              </a:rPr>
              <a:t>Azienda Ospedaliera San Camillo Forlanini Roma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ACD3A6-D1A5-4BDC-E7B3-B3567C20B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922" b="-11818"/>
          <a:stretch/>
        </p:blipFill>
        <p:spPr bwMode="auto">
          <a:xfrm>
            <a:off x="5777344" y="416256"/>
            <a:ext cx="1637923" cy="8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5749366-56F3-AFB6-C012-FE90EE350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48" y="236918"/>
            <a:ext cx="1009699" cy="1279652"/>
          </a:xfrm>
          <a:prstGeom prst="rect">
            <a:avLst/>
          </a:prstGeom>
        </p:spPr>
      </p:pic>
      <p:pic>
        <p:nvPicPr>
          <p:cNvPr id="8" name="Picture 4" descr="SIO Società Italiana Obesità">
            <a:extLst>
              <a:ext uri="{FF2B5EF4-FFF2-40B4-BE49-F238E27FC236}">
                <a16:creationId xmlns:a16="http://schemas.microsoft.com/office/drawing/2014/main" id="{EB2DD00A-BD2F-E05C-03BD-C681A826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089" y="435439"/>
            <a:ext cx="1452854" cy="8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C30C8-3E96-E1CE-D471-2E6B8BA9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87" y="-373209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I REVISORI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D7F14B-6375-E515-77F3-95B2DB216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0" y="1851145"/>
            <a:ext cx="1704454" cy="170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EB116F-D158-38AA-CB9C-CAEF72AF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25" y="1774870"/>
            <a:ext cx="1827428" cy="184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4707797" y="4454305"/>
            <a:ext cx="1710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CURATORI </a:t>
            </a:r>
            <a:endParaRPr lang="it-IT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10" y="4008477"/>
            <a:ext cx="2310612" cy="1925510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16" y="1774870"/>
            <a:ext cx="1762262" cy="1780559"/>
          </a:xfr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09" y="3894590"/>
            <a:ext cx="2100405" cy="203939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E820361-6AFE-F942-7F27-CC9D7F326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922" b="-11818"/>
          <a:stretch/>
        </p:blipFill>
        <p:spPr bwMode="auto">
          <a:xfrm>
            <a:off x="8779714" y="715281"/>
            <a:ext cx="1231278" cy="66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EEE8127-E87A-DB50-F7A7-8FE956A6CA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60" y="715281"/>
            <a:ext cx="748517" cy="760470"/>
          </a:xfrm>
          <a:prstGeom prst="rect">
            <a:avLst/>
          </a:prstGeom>
        </p:spPr>
      </p:pic>
      <p:pic>
        <p:nvPicPr>
          <p:cNvPr id="15" name="Picture 4" descr="SIO Società Italiana Obesità">
            <a:extLst>
              <a:ext uri="{FF2B5EF4-FFF2-40B4-BE49-F238E27FC236}">
                <a16:creationId xmlns:a16="http://schemas.microsoft.com/office/drawing/2014/main" id="{B282C6E6-35CD-8009-DCB2-C78C274D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35" y="736109"/>
            <a:ext cx="1037161" cy="63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DC5C30C8-3E96-E1CE-D471-2E6B8BA9553B}"/>
              </a:ext>
            </a:extLst>
          </p:cNvPr>
          <p:cNvSpPr txBox="1">
            <a:spLocks/>
          </p:cNvSpPr>
          <p:nvPr/>
        </p:nvSpPr>
        <p:spPr>
          <a:xfrm>
            <a:off x="655541" y="-81797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 smtClean="0">
                <a:solidFill>
                  <a:srgbClr val="002060"/>
                </a:solidFill>
              </a:rPr>
              <a:t>I REVISORI</a:t>
            </a: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9A940461-5C38-9F64-AC0D-30418F9E3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05883" y="2843282"/>
            <a:ext cx="3421824" cy="20679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DF28CF-C950-3BDE-4055-A951582D0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71" y="462075"/>
            <a:ext cx="4324954" cy="14670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8F950E-08A6-D448-844B-E03CA9AB6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89325"/>
            <a:ext cx="5334559" cy="33678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1DF38E-A4B8-D001-D890-0B95A005A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81" y="5156957"/>
            <a:ext cx="7646557" cy="8944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A8F074-479D-7883-C5E9-2B657E36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81" y="2086963"/>
            <a:ext cx="5458120" cy="3052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6770475-CD18-ABFB-16F2-BC8A83E48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1" y="3418701"/>
            <a:ext cx="2307030" cy="23996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DFFBC0-4827-281F-84F3-AF3CCAFAA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992" y="4893102"/>
            <a:ext cx="2855822" cy="11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64B15920-AC23-2769-B78C-86C55FA184EC}"/>
              </a:ext>
            </a:extLst>
          </p:cNvPr>
          <p:cNvGrpSpPr/>
          <p:nvPr/>
        </p:nvGrpSpPr>
        <p:grpSpPr>
          <a:xfrm>
            <a:off x="6597324" y="52618"/>
            <a:ext cx="2012771" cy="1887044"/>
            <a:chOff x="4125021" y="734331"/>
            <a:chExt cx="3206882" cy="2386989"/>
          </a:xfrm>
        </p:grpSpPr>
        <p:pic>
          <p:nvPicPr>
            <p:cNvPr id="4098" name="Picture 2" descr="Buy Wegovy: The Appetite Suppressant for Weight Loss">
              <a:extLst>
                <a:ext uri="{FF2B5EF4-FFF2-40B4-BE49-F238E27FC236}">
                  <a16:creationId xmlns:a16="http://schemas.microsoft.com/office/drawing/2014/main" id="{B3B44B19-7936-B4F0-61EF-82500085D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90" b="5676"/>
            <a:stretch/>
          </p:blipFill>
          <p:spPr bwMode="auto">
            <a:xfrm>
              <a:off x="4125021" y="734331"/>
              <a:ext cx="3206882" cy="238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454778DA-8F3E-42D8-4A93-3D2897455789}"/>
                </a:ext>
              </a:extLst>
            </p:cNvPr>
            <p:cNvSpPr/>
            <p:nvPr/>
          </p:nvSpPr>
          <p:spPr>
            <a:xfrm rot="1349618">
              <a:off x="5367359" y="1436546"/>
              <a:ext cx="814095" cy="4362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1EAF3287-5360-5FD3-00FF-20C2F6B6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548" y="369989"/>
            <a:ext cx="4324954" cy="15527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D50D8E-8502-4857-4410-7ACC668845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1" r="1610" b="5554"/>
          <a:stretch/>
        </p:blipFill>
        <p:spPr>
          <a:xfrm>
            <a:off x="399670" y="2044249"/>
            <a:ext cx="7605132" cy="1647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7C1AD9-E4B7-A6D8-5B8C-D78DBC43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838" y="602166"/>
            <a:ext cx="3479948" cy="43935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9E278AB-F84B-2A95-19DD-F85B68A06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96" y="3812901"/>
            <a:ext cx="1914508" cy="217403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2BED184-A987-7F7F-BB99-AFF31BFAD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349" y="3812901"/>
            <a:ext cx="5153744" cy="232442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7887CE-FE26-9B1D-1153-C5C9381DD7D1}"/>
              </a:ext>
            </a:extLst>
          </p:cNvPr>
          <p:cNvSpPr txBox="1"/>
          <p:nvPr/>
        </p:nvSpPr>
        <p:spPr>
          <a:xfrm>
            <a:off x="8901405" y="5082313"/>
            <a:ext cx="3121382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Terapia antibiotica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Terapia antitrombotica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Profilassi calcolosi colecistica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FC02FE-4A44-CE49-F31E-B38EEA6C3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538" y="739302"/>
            <a:ext cx="1250994" cy="10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6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99FCC-599E-19F9-9D1E-86D259BE3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ACD5C3-FEC1-FC7A-C997-8560AACB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83" y="423938"/>
            <a:ext cx="4429743" cy="12860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93DFC8-200A-79BA-2C81-56FDAD3A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6" y="1776100"/>
            <a:ext cx="5897274" cy="24398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AEF3D4-CC0E-C0D4-5F4B-4E943187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593" y="307836"/>
            <a:ext cx="5274590" cy="4006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B1A4B4-54D3-BAA2-0951-E0CB6655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005" y="4468433"/>
            <a:ext cx="8422510" cy="125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RAS POIS">
            <a:extLst>
              <a:ext uri="{FF2B5EF4-FFF2-40B4-BE49-F238E27FC236}">
                <a16:creationId xmlns:a16="http://schemas.microsoft.com/office/drawing/2014/main" id="{629A66F7-6EBE-F25F-CFA2-A985183A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44" y="4468433"/>
            <a:ext cx="3202828" cy="12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o immagine per recettori del gusto">
            <a:extLst>
              <a:ext uri="{FF2B5EF4-FFF2-40B4-BE49-F238E27FC236}">
                <a16:creationId xmlns:a16="http://schemas.microsoft.com/office/drawing/2014/main" id="{EA248766-41E8-8E8E-CADB-A3DA6E04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47" y="4540575"/>
            <a:ext cx="2151933" cy="14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014DD7-596E-B202-A396-04BBEBDE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76"/>
          <a:stretch/>
        </p:blipFill>
        <p:spPr>
          <a:xfrm>
            <a:off x="7679094" y="85147"/>
            <a:ext cx="3962400" cy="27588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D98A90-16CE-B4FE-FE0A-874A8DF9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4" y="308905"/>
            <a:ext cx="4696480" cy="1495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EC76F9-283A-F8B4-486A-DE188D2C3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8" y="2079565"/>
            <a:ext cx="2028240" cy="19090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D7E389-8D18-5169-8CB6-EF230B48C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80" y="4180113"/>
            <a:ext cx="1478623" cy="354050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7A2C78-3658-4726-BF49-D82811B1C2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92" b="4564"/>
          <a:stretch/>
        </p:blipFill>
        <p:spPr>
          <a:xfrm>
            <a:off x="5181246" y="2359806"/>
            <a:ext cx="2622881" cy="16965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3653A7-BC40-C711-0623-E9E457B14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658" y="2280363"/>
            <a:ext cx="2670957" cy="27674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2F1E2A-9819-E166-A140-6F4BB6A6B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480" y="4056372"/>
            <a:ext cx="4555661" cy="19828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88A48F-1115-3D7E-564F-88171B28EE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4668" y="2678323"/>
            <a:ext cx="1524039" cy="13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CCC503-D452-FBC3-1428-C2F5DA37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279146"/>
            <a:ext cx="4572638" cy="1829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6F3824-21E4-5F72-C4B4-6F1D832E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511" y="855093"/>
            <a:ext cx="3143244" cy="29432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3B69062-30B5-3AD0-4497-550DC81C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380" y="2762287"/>
            <a:ext cx="4891893" cy="266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990B504-9A09-F912-1C62-4F3474064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6" y="2108201"/>
            <a:ext cx="4412028" cy="3969214"/>
          </a:xfrm>
          <a:prstGeom prst="rect">
            <a:avLst/>
          </a:prstGeom>
        </p:spPr>
      </p:pic>
      <p:pic>
        <p:nvPicPr>
          <p:cNvPr id="5122" name="Picture 2" descr="Is it normal to have liquid left in my Mounjaro pen?">
            <a:extLst>
              <a:ext uri="{FF2B5EF4-FFF2-40B4-BE49-F238E27FC236}">
                <a16:creationId xmlns:a16="http://schemas.microsoft.com/office/drawing/2014/main" id="{9176B366-0713-D8A3-DF55-5043344A4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7853" b="40307"/>
          <a:stretch/>
        </p:blipFill>
        <p:spPr bwMode="auto">
          <a:xfrm>
            <a:off x="8375063" y="350166"/>
            <a:ext cx="3525488" cy="5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48BF3CD-B722-D89B-D8ED-3A908DC9FD5B}"/>
              </a:ext>
            </a:extLst>
          </p:cNvPr>
          <p:cNvSpPr/>
          <p:nvPr/>
        </p:nvSpPr>
        <p:spPr>
          <a:xfrm>
            <a:off x="10270273" y="468352"/>
            <a:ext cx="705179" cy="245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4" name="Picture 4" descr="Endoscopie Digestiva Superioara (Stomac)| DigestMed">
            <a:extLst>
              <a:ext uri="{FF2B5EF4-FFF2-40B4-BE49-F238E27FC236}">
                <a16:creationId xmlns:a16="http://schemas.microsoft.com/office/drawing/2014/main" id="{31FB5F86-756F-31D2-4BA5-E3485E05D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95" y="951078"/>
            <a:ext cx="1949168" cy="1344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ME PREVENIRE L'OSTEOPOROSI?">
            <a:extLst>
              <a:ext uri="{FF2B5EF4-FFF2-40B4-BE49-F238E27FC236}">
                <a16:creationId xmlns:a16="http://schemas.microsoft.com/office/drawing/2014/main" id="{8EFB0339-E8BF-AAE9-D3F0-621E3A98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97" y="2527793"/>
            <a:ext cx="2100146" cy="15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D5609F-8E15-58F1-9BCE-D0560C22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86603"/>
            <a:ext cx="4782217" cy="19719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B6F940-AD56-5C35-F113-81295901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1" y="3960434"/>
            <a:ext cx="3676992" cy="21016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29323-A3CE-290D-B6EC-8A378C7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6" y="2135958"/>
            <a:ext cx="2154174" cy="21516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203970-E72D-CBEF-BD38-C71674BB1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059" y="2432065"/>
            <a:ext cx="2213040" cy="14631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863A53-71CC-51E0-58B7-F4525B4F3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971" y="4068744"/>
            <a:ext cx="4675160" cy="19729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E97054-44FC-A9CA-E2A8-54C16AF2A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490"/>
          <a:stretch/>
        </p:blipFill>
        <p:spPr>
          <a:xfrm>
            <a:off x="5670761" y="1840259"/>
            <a:ext cx="4606496" cy="1829184"/>
          </a:xfrm>
          <a:prstGeom prst="rect">
            <a:avLst/>
          </a:prstGeom>
        </p:spPr>
      </p:pic>
      <p:pic>
        <p:nvPicPr>
          <p:cNvPr id="6146" name="Picture 2" descr="¿Qué riesgos tiene la obesidad en la adolescencia?">
            <a:extLst>
              <a:ext uri="{FF2B5EF4-FFF2-40B4-BE49-F238E27FC236}">
                <a16:creationId xmlns:a16="http://schemas.microsoft.com/office/drawing/2014/main" id="{5D6A3AC4-19C7-B2BA-741C-9344E37E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78" y="286603"/>
            <a:ext cx="2510507" cy="141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ustração de menopausa de design plano desenhado à mão | Vetor Grátis">
            <a:extLst>
              <a:ext uri="{FF2B5EF4-FFF2-40B4-BE49-F238E27FC236}">
                <a16:creationId xmlns:a16="http://schemas.microsoft.com/office/drawing/2014/main" id="{1C8BFEB5-7468-37A1-4EBC-4063F799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135" y="4241074"/>
            <a:ext cx="1719165" cy="171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cartone animato, Animazione, Personaggio immaginario, Viso umano&#10;&#10;Il contenuto generato dall'IA potrebbe non essere corretto.">
            <a:extLst>
              <a:ext uri="{FF2B5EF4-FFF2-40B4-BE49-F238E27FC236}">
                <a16:creationId xmlns:a16="http://schemas.microsoft.com/office/drawing/2014/main" id="{A57C1BE4-BF84-BAF4-0168-3E66C63E3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" y="2695322"/>
            <a:ext cx="6369631" cy="3184816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74E4D9-86CC-5CB3-A430-1C7166F86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893937"/>
            <a:ext cx="5115639" cy="6858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306024-864B-43D8-BA7C-81D2D2CF1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627" y="1236885"/>
            <a:ext cx="5010849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655B9CA-3758-09A8-E7BB-7E04A00A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403307"/>
            <a:ext cx="4591691" cy="15908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E3DFB3-36CD-C9D0-6072-2433FB36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06" y="2483417"/>
            <a:ext cx="5627358" cy="34025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2EB3DF-8929-3FF4-915E-8D86C199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348" y="2546665"/>
            <a:ext cx="4133108" cy="316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C321FB-6FDC-7547-F980-09C431F9E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5152">
            <a:off x="9006105" y="463064"/>
            <a:ext cx="2622617" cy="196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1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schizzo, disegno, illustrazione, clipart&#10;&#10;Il contenuto generato dall'IA potrebbe non essere corretto.">
            <a:extLst>
              <a:ext uri="{FF2B5EF4-FFF2-40B4-BE49-F238E27FC236}">
                <a16:creationId xmlns:a16="http://schemas.microsoft.com/office/drawing/2014/main" id="{A4717E70-6763-A3EB-0BD8-03C87C010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58" y="3051349"/>
            <a:ext cx="3178059" cy="317805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68D748-DAC0-C01E-0F3C-6F6732A97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560515"/>
            <a:ext cx="4163006" cy="13622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477A05-D573-9D3D-BF50-AB7FA4212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13" y="2223682"/>
            <a:ext cx="2693020" cy="359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D5EA80F-A581-9AA4-2649-2F4343F4E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025" y="1681893"/>
            <a:ext cx="2693020" cy="359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761E93-EBA2-7571-979A-A5CFAF118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649" y="430794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7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tretch/>
        </p:blipFill>
        <p:spPr>
          <a:xfrm>
            <a:off x="4096139" y="873706"/>
            <a:ext cx="4521394" cy="4575372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2982" y="2172994"/>
            <a:ext cx="3054481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 smtClean="0">
                <a:solidFill>
                  <a:srgbClr val="002060"/>
                </a:solidFill>
                <a:latin typeface="Calibri"/>
                <a:ea typeface="DejaVu Sans"/>
              </a:rPr>
              <a:t>TRATTAMENTO INTEGRATO DELL’OBESITÀ</a:t>
            </a:r>
            <a:endParaRPr lang="it-IT" sz="3200" b="0" strike="noStrike" spc="-1" dirty="0"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152E859-9775-41E2-87D8-81462CC8B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8"/>
          <a:stretch/>
        </p:blipFill>
        <p:spPr>
          <a:xfrm>
            <a:off x="8889023" y="1943099"/>
            <a:ext cx="2844053" cy="21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BDA98A7-9E47-D2E9-C6E9-E94B8AB16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10"/>
          <a:stretch/>
        </p:blipFill>
        <p:spPr>
          <a:xfrm>
            <a:off x="1372863" y="709127"/>
            <a:ext cx="5971210" cy="501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Immagine che contiene dito, Linguaggio dei segni, mano&#10;&#10;Il contenuto generato dall'IA potrebbe non essere corretto.">
            <a:extLst>
              <a:ext uri="{FF2B5EF4-FFF2-40B4-BE49-F238E27FC236}">
                <a16:creationId xmlns:a16="http://schemas.microsoft.com/office/drawing/2014/main" id="{14B2AA64-7CD9-A219-FC34-B7FE65C31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78" y="2819400"/>
            <a:ext cx="3369992" cy="33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82A50E-D810-621A-BDF3-4AA26ABB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9" r="14261"/>
          <a:stretch/>
        </p:blipFill>
        <p:spPr>
          <a:xfrm>
            <a:off x="506920" y="876743"/>
            <a:ext cx="3961709" cy="499897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A958F9-A8CA-10E0-D601-E5DEEE98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506" y="2652962"/>
            <a:ext cx="2587394" cy="293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C5C3D8-0012-6A5A-05AC-F88438D28BCB}"/>
              </a:ext>
            </a:extLst>
          </p:cNvPr>
          <p:cNvSpPr txBox="1"/>
          <p:nvPr/>
        </p:nvSpPr>
        <p:spPr>
          <a:xfrm>
            <a:off x="5613139" y="1866900"/>
            <a:ext cx="4170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13D61"/>
                </a:solidFill>
              </a:rPr>
              <a:t>GRAZIE E BUONA LETTURA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820361-6AFE-F942-7F27-CC9D7F326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922" b="-11818"/>
          <a:stretch/>
        </p:blipFill>
        <p:spPr bwMode="auto">
          <a:xfrm>
            <a:off x="4825622" y="435439"/>
            <a:ext cx="1637923" cy="8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EEE8127-E87A-DB50-F7A7-8FE956A6CA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32" y="324406"/>
            <a:ext cx="884118" cy="1120496"/>
          </a:xfrm>
          <a:prstGeom prst="rect">
            <a:avLst/>
          </a:prstGeom>
        </p:spPr>
      </p:pic>
      <p:pic>
        <p:nvPicPr>
          <p:cNvPr id="9" name="Picture 4" descr="SIO Società Italiana Obesità">
            <a:extLst>
              <a:ext uri="{FF2B5EF4-FFF2-40B4-BE49-F238E27FC236}">
                <a16:creationId xmlns:a16="http://schemas.microsoft.com/office/drawing/2014/main" id="{B282C6E6-35CD-8009-DCB2-C78C274D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55" y="522928"/>
            <a:ext cx="1452854" cy="8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859" y="1616165"/>
            <a:ext cx="5897534" cy="41801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64924" y="457917"/>
            <a:ext cx="101874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</a:rPr>
              <a:t>OBIETTIVO PRIMARIO IN CHIRURGIA BARIATRICA </a:t>
            </a:r>
            <a:r>
              <a:rPr lang="it-IT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OTTENERE IL MASSIMO RISULTATO CON IL MINIMO RISCHIO NUTRIZIONALE </a:t>
            </a:r>
            <a:endParaRPr lang="it-IT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9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99993" y="482898"/>
            <a:ext cx="9347571" cy="129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000" dirty="0" smtClean="0">
                <a:solidFill>
                  <a:srgbClr val="002060"/>
                </a:solidFill>
              </a:rPr>
              <a:t>LA RIABILITAZIONE NUTRIZIONALE  NEL PERCORSO DI CHIRURGIA BARIATRICA</a:t>
            </a:r>
            <a:endParaRPr lang="it-IT" altLang="it-IT" sz="3000" dirty="0">
              <a:solidFill>
                <a:srgbClr val="002060"/>
              </a:solidFill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998408" y="2894615"/>
            <a:ext cx="5385686" cy="35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700"/>
              </a:spcBef>
            </a:pPr>
            <a:endParaRPr lang="it-IT" altLang="it-IT" sz="1400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just">
              <a:spcBef>
                <a:spcPts val="700"/>
              </a:spcBef>
            </a:pPr>
            <a:endParaRPr lang="it-IT" altLang="it-IT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Evitare l’aumento di peso durante il periodo di attesa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Riabilitazione nutrizionale come  «supervisione dei comportamenti alimentari» nella fase di attesa: utile per la scelta dell’intervento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Correzione di eventuali deficit nutrizionali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Riduzione del rischio operatorio e migliore compliance nel post-intervento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Miglioramento delle </a:t>
            </a:r>
            <a:r>
              <a:rPr lang="it-IT" altLang="it-IT" sz="1400" dirty="0" err="1">
                <a:solidFill>
                  <a:srgbClr val="002060"/>
                </a:solidFill>
              </a:rPr>
              <a:t>comorbidità</a:t>
            </a:r>
            <a:r>
              <a:rPr lang="it-IT" altLang="it-IT" sz="1400" dirty="0">
                <a:solidFill>
                  <a:srgbClr val="002060"/>
                </a:solidFill>
              </a:rPr>
              <a:t> e riduzione delle terapie farmacologiche 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Favorire la tecnica laparoscopica</a:t>
            </a:r>
          </a:p>
          <a:p>
            <a:pPr>
              <a:spcBef>
                <a:spcPts val="700"/>
              </a:spcBef>
            </a:pPr>
            <a:endParaRPr lang="it-IT" altLang="it-I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700"/>
              </a:spcBef>
            </a:pPr>
            <a:endParaRPr lang="it-IT" altLang="it-IT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6767652" y="3288182"/>
            <a:ext cx="5384099" cy="223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00"/>
              </a:spcBef>
            </a:pPr>
            <a:endParaRPr lang="it-IT" altLang="it-I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Gestione nutrizionale post-chirurgica per la perdita di peso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Controllo degli effetti collaterali (nausea, vomito, reflusso, stipsi)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Prevenzione dei deficit nutrizionali a breve e a lungo termine </a:t>
            </a:r>
          </a:p>
          <a:p>
            <a:pPr>
              <a:spcBef>
                <a:spcPts val="700"/>
              </a:spcBef>
            </a:pPr>
            <a:r>
              <a:rPr lang="it-IT" altLang="it-IT" sz="1400" dirty="0">
                <a:solidFill>
                  <a:srgbClr val="002060"/>
                </a:solidFill>
              </a:rPr>
              <a:t>Prevenzione dei disturbi del comportamento alimentare </a:t>
            </a:r>
            <a:r>
              <a:rPr lang="it-IT" altLang="it-IT" sz="1400" dirty="0" smtClean="0">
                <a:solidFill>
                  <a:srgbClr val="002060"/>
                </a:solidFill>
              </a:rPr>
              <a:t>post-chirurgici</a:t>
            </a:r>
          </a:p>
          <a:p>
            <a:pPr>
              <a:spcBef>
                <a:spcPts val="700"/>
              </a:spcBef>
            </a:pPr>
            <a:r>
              <a:rPr lang="it-IT" altLang="it-IT" sz="1400" dirty="0" smtClean="0">
                <a:solidFill>
                  <a:srgbClr val="002060"/>
                </a:solidFill>
              </a:rPr>
              <a:t>Prevenzione del </a:t>
            </a:r>
            <a:r>
              <a:rPr lang="it-IT" altLang="it-IT" sz="1400" dirty="0" err="1" smtClean="0">
                <a:solidFill>
                  <a:srgbClr val="002060"/>
                </a:solidFill>
              </a:rPr>
              <a:t>weight</a:t>
            </a:r>
            <a:r>
              <a:rPr lang="it-IT" altLang="it-IT" sz="1400" dirty="0" smtClean="0">
                <a:solidFill>
                  <a:srgbClr val="002060"/>
                </a:solidFill>
              </a:rPr>
              <a:t> </a:t>
            </a:r>
            <a:r>
              <a:rPr lang="it-IT" altLang="it-IT" sz="1400" dirty="0" err="1" smtClean="0">
                <a:solidFill>
                  <a:srgbClr val="002060"/>
                </a:solidFill>
              </a:rPr>
              <a:t>regain</a:t>
            </a:r>
            <a:endParaRPr lang="it-IT" altLang="it-IT" sz="1400" dirty="0">
              <a:solidFill>
                <a:srgbClr val="002060"/>
              </a:solidFill>
            </a:endParaRPr>
          </a:p>
        </p:txBody>
      </p:sp>
      <p:sp>
        <p:nvSpPr>
          <p:cNvPr id="28677" name="Oval 4"/>
          <p:cNvSpPr>
            <a:spLocks noChangeArrowheads="1"/>
          </p:cNvSpPr>
          <p:nvPr/>
        </p:nvSpPr>
        <p:spPr bwMode="auto">
          <a:xfrm>
            <a:off x="1447905" y="2071342"/>
            <a:ext cx="3379072" cy="1000730"/>
          </a:xfrm>
          <a:prstGeom prst="ellipse">
            <a:avLst/>
          </a:prstGeom>
          <a:noFill/>
          <a:ln w="25560" cap="sq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988" tIns="46794" rIns="89988" bIns="46794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002060"/>
                </a:solidFill>
                <a:ea typeface="MS PGothic" panose="020B0600070205080204" pitchFamily="34" charset="-128"/>
              </a:rPr>
              <a:t>PRE INTERVENTO</a:t>
            </a:r>
          </a:p>
        </p:txBody>
      </p:sp>
      <p:sp>
        <p:nvSpPr>
          <p:cNvPr id="28678" name="Oval 5"/>
          <p:cNvSpPr>
            <a:spLocks noChangeArrowheads="1"/>
          </p:cNvSpPr>
          <p:nvPr/>
        </p:nvSpPr>
        <p:spPr bwMode="auto">
          <a:xfrm>
            <a:off x="7534882" y="2276625"/>
            <a:ext cx="3361887" cy="914281"/>
          </a:xfrm>
          <a:prstGeom prst="ellipse">
            <a:avLst/>
          </a:prstGeom>
          <a:noFill/>
          <a:ln w="255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988" tIns="46794" rIns="89988" bIns="46794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002060"/>
                </a:solidFill>
                <a:ea typeface="MS PGothic" panose="020B0600070205080204" pitchFamily="34" charset="-128"/>
              </a:rPr>
              <a:t>POST INTERVENTO</a:t>
            </a:r>
          </a:p>
        </p:txBody>
      </p:sp>
      <p:sp>
        <p:nvSpPr>
          <p:cNvPr id="2" name="Ovale 1"/>
          <p:cNvSpPr/>
          <p:nvPr/>
        </p:nvSpPr>
        <p:spPr>
          <a:xfrm>
            <a:off x="7534882" y="2155322"/>
            <a:ext cx="3361887" cy="1000729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222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A98DBB4-E783-4DFA-8F24-0012007B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013D61"/>
                </a:solidFill>
              </a:rPr>
              <a:t>Raccomandazioni nutrizionali </a:t>
            </a:r>
            <a:r>
              <a:rPr lang="it-IT" sz="4000" dirty="0" smtClean="0">
                <a:solidFill>
                  <a:srgbClr val="013D61"/>
                </a:solidFill>
              </a:rPr>
              <a:t/>
            </a:r>
            <a:br>
              <a:rPr lang="it-IT" sz="4000" dirty="0" smtClean="0">
                <a:solidFill>
                  <a:srgbClr val="013D61"/>
                </a:solidFill>
              </a:rPr>
            </a:br>
            <a:r>
              <a:rPr lang="it-IT" sz="4000" dirty="0" smtClean="0">
                <a:solidFill>
                  <a:srgbClr val="013D61"/>
                </a:solidFill>
              </a:rPr>
              <a:t>in </a:t>
            </a:r>
            <a:r>
              <a:rPr lang="it-IT" sz="4000" dirty="0">
                <a:solidFill>
                  <a:srgbClr val="013D61"/>
                </a:solidFill>
              </a:rPr>
              <a:t>chirurgia bariatrica – maggio 2025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7511E6-63E1-B907-1A84-421FDE655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9364" y="1822319"/>
            <a:ext cx="6265718" cy="4342245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13D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nuove raccomandazioni nutrizionali SICOB-ADI-SIO rappresentano un aggiornamento scientifico e al contempo didattico della precedente versione del 2015. </a:t>
            </a:r>
          </a:p>
          <a:p>
            <a:pPr marL="0" indent="0" algn="ctr">
              <a:buNone/>
            </a:pPr>
            <a:endParaRPr lang="it-IT" i="1" dirty="0"/>
          </a:p>
          <a:p>
            <a:pPr marL="0" indent="0" algn="ctr">
              <a:buNone/>
            </a:pPr>
            <a:r>
              <a:rPr lang="it-IT" i="1" dirty="0">
                <a:solidFill>
                  <a:srgbClr val="013D61"/>
                </a:solidFill>
              </a:rPr>
              <a:t>E’ stato creato a partire dall’ottobre 2023 un tavolo nazionale di ‘addetti ai lavori’ scegliendo più di cinquanta professionisti di elevata esperienza in ambito nutrizionale bariatrico, rappresentati in modo omogeneo per regioni e per qualifica (medici, dietisti e biologi), con l’ausilio di Revisori scelti fra i massimi esponenti societari.</a:t>
            </a:r>
          </a:p>
          <a:p>
            <a:pPr marL="0" indent="0" algn="ctr">
              <a:buNone/>
            </a:pPr>
            <a:r>
              <a:rPr lang="it-IT" i="1" dirty="0">
                <a:solidFill>
                  <a:srgbClr val="013D6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it-IT" b="1" i="1" dirty="0">
                <a:solidFill>
                  <a:srgbClr val="013D61"/>
                </a:solidFill>
              </a:rPr>
              <a:t>Il lavoro è stato intenso ed estremamente partecipato , basandosi sull’analisi delle più recenti linee guida in ambito nutrizionale e sull’esperienza dei professionisti e dei Centri Multidisciplinari di afferenza.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D27028-6D2B-2D61-2506-4EAFA0FA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9" r="14261"/>
          <a:stretch/>
        </p:blipFill>
        <p:spPr>
          <a:xfrm>
            <a:off x="1511560" y="1737360"/>
            <a:ext cx="3206549" cy="40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CB1221-8F10-DC90-2F79-1314BBD4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462712"/>
            <a:ext cx="10058400" cy="562148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13D61"/>
                </a:solidFill>
              </a:rPr>
              <a:t>Come il precedente il volume, nasce dall’intento di poter disporre di un manuale d’uso per chi si occupa di chirurgia bariatrica e necessita di una guida per la gestione nutrizionale </a:t>
            </a:r>
            <a:r>
              <a:rPr lang="it-IT" dirty="0" err="1">
                <a:solidFill>
                  <a:srgbClr val="013D61"/>
                </a:solidFill>
              </a:rPr>
              <a:t>pre</a:t>
            </a:r>
            <a:r>
              <a:rPr lang="it-IT" dirty="0">
                <a:solidFill>
                  <a:srgbClr val="013D61"/>
                </a:solidFill>
              </a:rPr>
              <a:t> e post chirurgica del paziente grave obeso candidato alla chirurgia bariatrica. </a:t>
            </a:r>
          </a:p>
          <a:p>
            <a:r>
              <a:rPr lang="it-IT" dirty="0">
                <a:solidFill>
                  <a:srgbClr val="013D61"/>
                </a:solidFill>
              </a:rPr>
              <a:t>La valutazione nutrizionale </a:t>
            </a:r>
            <a:r>
              <a:rPr lang="it-IT" dirty="0" err="1">
                <a:solidFill>
                  <a:srgbClr val="013D61"/>
                </a:solidFill>
              </a:rPr>
              <a:t>pre</a:t>
            </a:r>
            <a:r>
              <a:rPr lang="it-IT" dirty="0">
                <a:solidFill>
                  <a:srgbClr val="013D61"/>
                </a:solidFill>
              </a:rPr>
              <a:t> chirurgica, l’attento follow up, la terapia dietetica mirata e la giusta supplementazione permettono di ottenere il massimo beneficio con il minimo rischio nutrizionale in un paziente fragile come il paziente affetto da grave obesità. </a:t>
            </a:r>
          </a:p>
          <a:p>
            <a:r>
              <a:rPr lang="it-IT" dirty="0">
                <a:solidFill>
                  <a:srgbClr val="013D61"/>
                </a:solidFill>
              </a:rPr>
              <a:t>Il volume cerca di trattare tutte le tematiche legate al percorso bariatrico non dimenticando la parte culinaria con ricette specificatamente studiate per le esigenze bariatriche. </a:t>
            </a:r>
          </a:p>
          <a:p>
            <a:r>
              <a:rPr lang="it-IT" dirty="0">
                <a:solidFill>
                  <a:srgbClr val="013D61"/>
                </a:solidFill>
              </a:rPr>
              <a:t>L’idea è nata non solo dalle crescenti novità in ambito nutrizionale nel paziente bariatrico, ma anche e soprattutto dalla necessità dei professionisti che si occupano di nutrizione clinica di formarsi al meglio e di aggiornarsi ricevendo una linea di indirizzo e di ‘buona pratica’ comune dettata dalle società di riferimento. </a:t>
            </a:r>
          </a:p>
          <a:p>
            <a:r>
              <a:rPr lang="it-IT" b="1" dirty="0">
                <a:solidFill>
                  <a:srgbClr val="013D61"/>
                </a:solidFill>
              </a:rPr>
              <a:t>Il prodotto finale è un manuale utile e fruibile di ‘good clinical practice’ , indispensabile ausilio per la formazione di esperti in ambito nutrizionale bariatrico ed interdisciplinare. </a:t>
            </a:r>
          </a:p>
        </p:txBody>
      </p:sp>
    </p:spTree>
    <p:extLst>
      <p:ext uri="{BB962C8B-B14F-4D97-AF65-F5344CB8AC3E}">
        <p14:creationId xmlns:p14="http://schemas.microsoft.com/office/powerpoint/2010/main" val="37317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36782" y="695553"/>
            <a:ext cx="10515600" cy="524593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5000" b="1" dirty="0" smtClean="0">
                <a:solidFill>
                  <a:srgbClr val="002060"/>
                </a:solidFill>
              </a:rPr>
              <a:t>TITOLI DEI CAPITOLI: </a:t>
            </a:r>
            <a:endParaRPr lang="it-IT" sz="5000" dirty="0">
              <a:solidFill>
                <a:srgbClr val="002060"/>
              </a:solidFill>
            </a:endParaRP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PREOPERATORIO: INQUADRAMENTO E TRATTAMENTO CLINICO DIETETICO 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(modelli dietetici ed indicazioni , </a:t>
            </a:r>
            <a:r>
              <a:rPr lang="it-IT" sz="3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lcd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vlcd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vlckd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strumentale, screening della </a:t>
            </a:r>
            <a:r>
              <a:rPr lang="it-IT" sz="3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sarcopenia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integrazioni nutrizionali preoperatorie, riabilitazione nutrizionale).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TRATTAMENTO FARMACOLOGICO PERIOPERATORIO PER LA PERDITA DI PESO E PER LE COMORBIDITÀ.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IMMUNONUTRIZIONE PREOPERATORIA E PROTOCOLLI ERABS  </a:t>
            </a: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POSTOPERATORIO: 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clinico e strumentale, trattamento dietetico ed integrazioni nutrizionali a breve, medio e lungo termine. </a:t>
            </a: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TRATTAMENTO DIETETICO, NUTRIZIONALE E FARMACOLOGICO DEL WEIGHT REGAIN.</a:t>
            </a:r>
            <a:endParaRPr lang="it-IT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TRATTAMENTO DIETETICO NUTRIZIONALE NELLE VARIE FASI DELLA VITA DELLA DONNA : </a:t>
            </a:r>
            <a:r>
              <a:rPr lang="it-IT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adolescenza, gravidanza, allattamento, menopausa. </a:t>
            </a: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FISICA NEL PAZIENTE BARIATRICO.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ANAMNESI E SCREENING PSICONUTRIZIONALE DEI COMPORTAMENTI ALIMENTARI DISFUNZIONALI PRE E POSTOPERATORI.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ALLEGATO 1: RICETTARIO PAZIENTI PER LE VARIE FASI PRE E POST CHIRURGICHE. </a:t>
            </a:r>
          </a:p>
          <a:p>
            <a:pPr lvl="0"/>
            <a:r>
              <a:rPr lang="it-IT" sz="2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ALLEGATO 2: MATERIALE INFORMATIVO DIVULGATIVO PER I PAZIENTI SUL PERCORSO NUTRIZIONALE</a:t>
            </a:r>
            <a:endParaRPr lang="it-IT" dirty="0">
              <a:solidFill>
                <a:srgbClr val="1F68AC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1F68AC"/>
                </a:solidFill>
              </a:rPr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96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E1CE8-62E4-F2FE-0B73-6E2D0B7C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856711" cy="1450757"/>
          </a:xfrm>
        </p:spPr>
        <p:txBody>
          <a:bodyPr/>
          <a:lstStyle/>
          <a:p>
            <a:r>
              <a:rPr lang="it-IT" dirty="0">
                <a:solidFill>
                  <a:srgbClr val="013D61"/>
                </a:solidFill>
              </a:rPr>
              <a:t>Gli autori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6E8588-186E-0323-2930-8A45417DE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22" y="1737360"/>
            <a:ext cx="4424534" cy="43895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E36534-99E8-DC4D-A3F9-5788D2F2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53" y="133970"/>
            <a:ext cx="4258070" cy="56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1A79D85-A7F4-441F-1846-A143F0A5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75" y="451279"/>
            <a:ext cx="4400317" cy="5317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F412D5-1AEB-5C85-9F53-4644295E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44" y="1315615"/>
            <a:ext cx="4531530" cy="33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112</TotalTime>
  <Words>655</Words>
  <Application>Microsoft Office PowerPoint</Application>
  <PresentationFormat>Widescreen</PresentationFormat>
  <Paragraphs>64</Paragraphs>
  <Slides>22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Microsoft YaHei</vt:lpstr>
      <vt:lpstr>MS PGothic</vt:lpstr>
      <vt:lpstr>Arial</vt:lpstr>
      <vt:lpstr>Calibri</vt:lpstr>
      <vt:lpstr>Comic Sans MS</vt:lpstr>
      <vt:lpstr>DejaVu Sans</vt:lpstr>
      <vt:lpstr>Times New Roman</vt:lpstr>
      <vt:lpstr>Wingdings</vt:lpstr>
      <vt:lpstr>RetrospectVTI</vt:lpstr>
      <vt:lpstr>RACCOMANDAZIONI NUTRIZIONALI  IN  CHIRURGIA BARIATRICA</vt:lpstr>
      <vt:lpstr>Presentazione standard di PowerPoint</vt:lpstr>
      <vt:lpstr>Presentazione standard di PowerPoint</vt:lpstr>
      <vt:lpstr>Presentazione standard di PowerPoint</vt:lpstr>
      <vt:lpstr>Raccomandazioni nutrizionali  in chirurgia bariatrica – maggio 2025</vt:lpstr>
      <vt:lpstr>Presentazione standard di PowerPoint</vt:lpstr>
      <vt:lpstr>Presentazione standard di PowerPoint</vt:lpstr>
      <vt:lpstr>Gli autori</vt:lpstr>
      <vt:lpstr>Presentazione standard di PowerPoint</vt:lpstr>
      <vt:lpstr>I REVISORI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Maria Grazia Carbonelli</cp:lastModifiedBy>
  <cp:revision>21</cp:revision>
  <dcterms:created xsi:type="dcterms:W3CDTF">2022-02-27T17:36:31Z</dcterms:created>
  <dcterms:modified xsi:type="dcterms:W3CDTF">2025-10-20T10:22:42Z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